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21"/>
  </p:notesMasterIdLst>
  <p:sldIdLst>
    <p:sldId id="256" r:id="rId2"/>
    <p:sldId id="257" r:id="rId3"/>
    <p:sldId id="270" r:id="rId4"/>
    <p:sldId id="263" r:id="rId5"/>
    <p:sldId id="264" r:id="rId6"/>
    <p:sldId id="262" r:id="rId7"/>
    <p:sldId id="267" r:id="rId8"/>
    <p:sldId id="272" r:id="rId9"/>
    <p:sldId id="259" r:id="rId10"/>
    <p:sldId id="274" r:id="rId11"/>
    <p:sldId id="271" r:id="rId12"/>
    <p:sldId id="265" r:id="rId13"/>
    <p:sldId id="273" r:id="rId14"/>
    <p:sldId id="275" r:id="rId15"/>
    <p:sldId id="276" r:id="rId16"/>
    <p:sldId id="269" r:id="rId17"/>
    <p:sldId id="280" r:id="rId18"/>
    <p:sldId id="266" r:id="rId19"/>
    <p:sldId id="282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A2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75058" autoAdjust="0"/>
  </p:normalViewPr>
  <p:slideViewPr>
    <p:cSldViewPr>
      <p:cViewPr>
        <p:scale>
          <a:sx n="66" d="100"/>
          <a:sy n="66" d="100"/>
        </p:scale>
        <p:origin x="-2934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1E76F-1ABB-4EFF-8D27-17FDE204007D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03BA8-F16E-43BF-9A56-74460C98D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Au niveau de la</a:t>
            </a:r>
            <a:r>
              <a:rPr lang="fr-FR" baseline="0" dirty="0" smtClean="0"/>
              <a:t> gestion du temps,</a:t>
            </a:r>
          </a:p>
          <a:p>
            <a:r>
              <a:rPr lang="fr-FR" dirty="0" smtClean="0"/>
              <a:t>Nous nous</a:t>
            </a:r>
            <a:r>
              <a:rPr lang="fr-FR" baseline="0" dirty="0" smtClean="0"/>
              <a:t> sommes partagé le travaille efficacement pour augmenté la productivité</a:t>
            </a:r>
          </a:p>
          <a:p>
            <a:r>
              <a:rPr lang="fr-FR" baseline="0" dirty="0" smtClean="0"/>
              <a:t>En ce sens, nous avons utilisé un dépôt SVN qui permet le partage efficace des sources du projet</a:t>
            </a:r>
          </a:p>
          <a:p>
            <a:endParaRPr lang="fr-FR" baseline="0" dirty="0" smtClean="0"/>
          </a:p>
          <a:p>
            <a:r>
              <a:rPr lang="fr-FR" baseline="0" dirty="0" smtClean="0"/>
              <a:t>En outre, le cahier des charges a été respecté et la solution répond pleinement aux attentes du client et ce dans les délais fournit au début du projet.</a:t>
            </a:r>
          </a:p>
          <a:p>
            <a:r>
              <a:rPr lang="fr-FR" baseline="0" dirty="0" smtClean="0"/>
              <a:t>De plus nous avons ajouté quelques fonctionnalités augmentant ainsi l’</a:t>
            </a:r>
            <a:r>
              <a:rPr lang="fr-FR" baseline="0" dirty="0" err="1" smtClean="0"/>
              <a:t>experience</a:t>
            </a:r>
            <a:r>
              <a:rPr lang="fr-FR" baseline="0" dirty="0" smtClean="0"/>
              <a:t> de l’utilisateur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dirty="0" smtClean="0">
                <a:solidFill>
                  <a:schemeClr val="accent1"/>
                </a:solidFill>
              </a:rPr>
              <a:t>L</a:t>
            </a:r>
            <a:r>
              <a:rPr lang="fr-FR" dirty="0" smtClean="0"/>
              <a:t>inux	</a:t>
            </a:r>
            <a:r>
              <a:rPr lang="fr-FR" dirty="0" smtClean="0">
                <a:sym typeface="Wingdings" pitchFamily="2" charset="2"/>
              </a:rPr>
              <a:t> Système d’exploitation</a:t>
            </a:r>
            <a:endParaRPr lang="fr-FR" dirty="0" smtClean="0"/>
          </a:p>
          <a:p>
            <a:pPr lvl="0"/>
            <a:r>
              <a:rPr lang="fr-FR" b="1" dirty="0" smtClean="0">
                <a:solidFill>
                  <a:schemeClr val="accent2"/>
                </a:solidFill>
              </a:rPr>
              <a:t>A</a:t>
            </a:r>
            <a:r>
              <a:rPr lang="fr-FR" dirty="0" smtClean="0"/>
              <a:t>pache 2	</a:t>
            </a:r>
            <a:r>
              <a:rPr lang="fr-FR" dirty="0" smtClean="0">
                <a:sym typeface="Wingdings" pitchFamily="2" charset="2"/>
              </a:rPr>
              <a:t> Serveur HTTP</a:t>
            </a:r>
            <a:endParaRPr lang="fr-FR" dirty="0" smtClean="0"/>
          </a:p>
          <a:p>
            <a:pPr lvl="0"/>
            <a:r>
              <a:rPr lang="fr-FR" b="1" dirty="0" smtClean="0">
                <a:solidFill>
                  <a:schemeClr val="accent3"/>
                </a:solidFill>
              </a:rPr>
              <a:t>M</a:t>
            </a:r>
            <a:r>
              <a:rPr lang="fr-FR" dirty="0" smtClean="0"/>
              <a:t>ySQL	</a:t>
            </a:r>
            <a:r>
              <a:rPr lang="fr-FR" dirty="0" smtClean="0">
                <a:sym typeface="Wingdings" pitchFamily="2" charset="2"/>
              </a:rPr>
              <a:t> Gestion de base de données</a:t>
            </a:r>
            <a:endParaRPr lang="fr-FR" dirty="0" smtClean="0"/>
          </a:p>
          <a:p>
            <a:pPr lvl="0"/>
            <a:r>
              <a:rPr lang="fr-FR" b="1" dirty="0" smtClean="0">
                <a:solidFill>
                  <a:schemeClr val="accent4"/>
                </a:solidFill>
              </a:rPr>
              <a:t>P</a:t>
            </a:r>
            <a:r>
              <a:rPr lang="fr-FR" dirty="0" smtClean="0"/>
              <a:t>HP5	</a:t>
            </a:r>
            <a:r>
              <a:rPr lang="fr-FR" dirty="0" smtClean="0">
                <a:sym typeface="Wingdings" pitchFamily="2" charset="2"/>
              </a:rPr>
              <a:t> Langage de script Web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Expliquer</a:t>
            </a:r>
            <a:r>
              <a:rPr lang="fr-FR" baseline="0" dirty="0" smtClean="0"/>
              <a:t> brièvement</a:t>
            </a:r>
          </a:p>
          <a:p>
            <a:r>
              <a:rPr lang="fr-FR" dirty="0" smtClean="0"/>
              <a:t>Dire que ça</a:t>
            </a:r>
            <a:r>
              <a:rPr lang="fr-FR" baseline="0" dirty="0" smtClean="0"/>
              <a:t> respecte minutieusement le cahier des charges</a:t>
            </a:r>
          </a:p>
          <a:p>
            <a:endParaRPr lang="fr-FR" baseline="0" dirty="0" smtClean="0"/>
          </a:p>
          <a:p>
            <a:r>
              <a:rPr lang="fr-FR" baseline="0" dirty="0" smtClean="0"/>
              <a:t>Faire la transition sur les contraintes (ex: les puces roses à coté du nom des colonnes </a:t>
            </a:r>
            <a:r>
              <a:rPr lang="fr-FR" baseline="0" dirty="0" err="1" smtClean="0"/>
              <a:t>represente</a:t>
            </a:r>
            <a:r>
              <a:rPr lang="fr-FR" baseline="0" dirty="0" smtClean="0"/>
              <a:t> une </a:t>
            </a:r>
            <a:r>
              <a:rPr lang="fr-FR" baseline="0" dirty="0" err="1" smtClean="0"/>
              <a:t>foreign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key</a:t>
            </a:r>
            <a:r>
              <a:rPr lang="fr-FR" baseline="0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On peut dire que</a:t>
            </a:r>
            <a:r>
              <a:rPr lang="fr-FR" baseline="0" dirty="0" smtClean="0"/>
              <a:t> l’architecture n’est pas totalement MVC pour plusieurs raisons :</a:t>
            </a:r>
          </a:p>
          <a:p>
            <a:pPr>
              <a:buFontTx/>
              <a:buChar char="-"/>
            </a:pPr>
            <a:r>
              <a:rPr lang="fr-FR" baseline="0" dirty="0" smtClean="0"/>
              <a:t>Manque de temps pour réaliser une telle architecture </a:t>
            </a:r>
          </a:p>
          <a:p>
            <a:pPr>
              <a:buFontTx/>
              <a:buNone/>
            </a:pPr>
            <a:r>
              <a:rPr lang="fr-FR" baseline="0" dirty="0" smtClean="0"/>
              <a:t>-Apprentissage récent du PHP. MVC = notion pas évidente à assimiler, encore moins à mettre en place</a:t>
            </a:r>
          </a:p>
          <a:p>
            <a:pPr>
              <a:buFontTx/>
              <a:buNone/>
            </a:pPr>
            <a:r>
              <a:rPr lang="fr-FR" baseline="0" dirty="0" smtClean="0"/>
              <a:t>-Pas possible d’utiliser un </a:t>
            </a:r>
            <a:r>
              <a:rPr lang="fr-FR" baseline="0" dirty="0" err="1" smtClean="0"/>
              <a:t>framework</a:t>
            </a:r>
            <a:r>
              <a:rPr lang="fr-FR" baseline="0" dirty="0" smtClean="0"/>
              <a:t> </a:t>
            </a:r>
            <a:r>
              <a:rPr lang="fr-FR" baseline="0" dirty="0" smtClean="0">
                <a:sym typeface="Wingdings" pitchFamily="2" charset="2"/>
              </a:rPr>
              <a:t> pas le temps de former toute l’équipe</a:t>
            </a: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Utilisation de </a:t>
            </a:r>
            <a:r>
              <a:rPr lang="fr-FR" dirty="0" err="1" smtClean="0"/>
              <a:t>jQuery</a:t>
            </a:r>
            <a:r>
              <a:rPr lang="fr-FR" dirty="0" smtClean="0"/>
              <a:t> pour l’aspect graphique dynamique (ex: suppression</a:t>
            </a:r>
            <a:r>
              <a:rPr lang="fr-FR" baseline="0" dirty="0" smtClean="0"/>
              <a:t> d’une ligne dans un tableau; les graphiques; sélectionneur de dates)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Décrire les</a:t>
            </a:r>
            <a:r>
              <a:rPr lang="fr-FR" baseline="0" dirty="0" smtClean="0"/>
              <a:t> outils brièvement</a:t>
            </a:r>
          </a:p>
          <a:p>
            <a:pPr>
              <a:buFont typeface="Wingdings"/>
              <a:buChar char="à"/>
            </a:pPr>
            <a:r>
              <a:rPr lang="fr-FR" baseline="0" dirty="0" err="1" smtClean="0">
                <a:sym typeface="Wingdings" pitchFamily="2" charset="2"/>
              </a:rPr>
              <a:t>NetBeans</a:t>
            </a:r>
            <a:endParaRPr lang="fr-FR" baseline="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fr-FR" baseline="0" dirty="0" smtClean="0">
                <a:sym typeface="Wingdings" pitchFamily="2" charset="2"/>
              </a:rPr>
              <a:t>SVN  Un serveur dédié pour ça :</a:t>
            </a:r>
            <a:r>
              <a:rPr lang="fr-FR" baseline="0" dirty="0" smtClean="0">
                <a:sym typeface="Wingdings" pitchFamily="2" charset="2"/>
              </a:rPr>
              <a:t>o</a:t>
            </a:r>
          </a:p>
          <a:p>
            <a:pPr>
              <a:buFont typeface="Wingdings"/>
              <a:buChar char="à"/>
            </a:pPr>
            <a:endParaRPr lang="fr-FR" baseline="0" dirty="0" smtClean="0">
              <a:sym typeface="Wingdings" pitchFamily="2" charset="2"/>
            </a:endParaRPr>
          </a:p>
          <a:p>
            <a:pPr>
              <a:buFont typeface="Wingdings"/>
              <a:buNone/>
            </a:pPr>
            <a:r>
              <a:rPr lang="fr-FR" baseline="0" dirty="0" smtClean="0">
                <a:sym typeface="Wingdings" pitchFamily="2" charset="2"/>
              </a:rPr>
              <a:t>Au niveau de l’environnement de travail, </a:t>
            </a:r>
          </a:p>
          <a:p>
            <a:pPr>
              <a:buFont typeface="Wingdings"/>
              <a:buNone/>
            </a:pPr>
            <a:r>
              <a:rPr lang="fr-FR" baseline="0" dirty="0" smtClean="0">
                <a:sym typeface="Wingdings" pitchFamily="2" charset="2"/>
              </a:rPr>
              <a:t>Nous avons utilisé l’IDE </a:t>
            </a:r>
            <a:r>
              <a:rPr lang="fr-FR" baseline="0" dirty="0" err="1" smtClean="0">
                <a:sym typeface="Wingdings" pitchFamily="2" charset="2"/>
              </a:rPr>
              <a:t>NetBeans</a:t>
            </a:r>
            <a:r>
              <a:rPr lang="fr-FR" baseline="0" dirty="0" smtClean="0">
                <a:sym typeface="Wingdings" pitchFamily="2" charset="2"/>
              </a:rPr>
              <a:t> qui offre des avantages tels que l’</a:t>
            </a:r>
            <a:r>
              <a:rPr lang="fr-FR" baseline="0" dirty="0" err="1" smtClean="0">
                <a:sym typeface="Wingdings" pitchFamily="2" charset="2"/>
              </a:rPr>
              <a:t>autocomplétion</a:t>
            </a:r>
            <a:r>
              <a:rPr lang="fr-FR" baseline="0" dirty="0" smtClean="0">
                <a:sym typeface="Wingdings" pitchFamily="2" charset="2"/>
              </a:rPr>
              <a:t>, l’historique de fichier local…</a:t>
            </a:r>
          </a:p>
          <a:p>
            <a:pPr>
              <a:buFont typeface="Wingdings"/>
              <a:buNone/>
            </a:pPr>
            <a:r>
              <a:rPr lang="fr-FR" baseline="0" dirty="0" smtClean="0">
                <a:sym typeface="Wingdings" pitchFamily="2" charset="2"/>
              </a:rPr>
              <a:t>Nous avons utilisé un système de gestion de versions, SVN, qui nous a permit d’avoir un </a:t>
            </a:r>
            <a:r>
              <a:rPr lang="fr-FR" baseline="0" dirty="0" err="1" smtClean="0">
                <a:sym typeface="Wingdings" pitchFamily="2" charset="2"/>
              </a:rPr>
              <a:t>depot</a:t>
            </a:r>
            <a:r>
              <a:rPr lang="fr-FR" baseline="0" dirty="0" smtClean="0">
                <a:sym typeface="Wingdings" pitchFamily="2" charset="2"/>
              </a:rPr>
              <a:t> de fichier sur un serveur dédié</a:t>
            </a:r>
          </a:p>
          <a:p>
            <a:pPr>
              <a:buFont typeface="Wingdings"/>
              <a:buNone/>
            </a:pPr>
            <a:r>
              <a:rPr lang="fr-FR" baseline="0" dirty="0" smtClean="0">
                <a:sym typeface="Wingdings" pitchFamily="2" charset="2"/>
              </a:rPr>
              <a:t>Enfin, nous avons utilisé l’outil MYSQL </a:t>
            </a:r>
            <a:r>
              <a:rPr lang="fr-FR" baseline="0" dirty="0" err="1" smtClean="0">
                <a:sym typeface="Wingdings" pitchFamily="2" charset="2"/>
              </a:rPr>
              <a:t>Workbench</a:t>
            </a:r>
            <a:r>
              <a:rPr lang="fr-FR" baseline="0" dirty="0" smtClean="0">
                <a:sym typeface="Wingdings" pitchFamily="2" charset="2"/>
              </a:rPr>
              <a:t> pour la </a:t>
            </a:r>
            <a:r>
              <a:rPr lang="fr-FR" baseline="0" dirty="0" err="1" smtClean="0">
                <a:sym typeface="Wingdings" pitchFamily="2" charset="2"/>
              </a:rPr>
              <a:t>modelisation</a:t>
            </a:r>
            <a:r>
              <a:rPr lang="fr-FR" baseline="0" dirty="0" smtClean="0">
                <a:sym typeface="Wingdings" pitchFamily="2" charset="2"/>
              </a:rPr>
              <a:t> et </a:t>
            </a:r>
            <a:r>
              <a:rPr lang="fr-FR" baseline="0" dirty="0" err="1" smtClean="0">
                <a:sym typeface="Wingdings" pitchFamily="2" charset="2"/>
              </a:rPr>
              <a:t>creation</a:t>
            </a:r>
            <a:r>
              <a:rPr lang="fr-FR" baseline="0" dirty="0" smtClean="0">
                <a:sym typeface="Wingdings" pitchFamily="2" charset="2"/>
              </a:rPr>
              <a:t> de la base de donnée</a:t>
            </a:r>
            <a:endParaRPr lang="fr-FR" baseline="0" dirty="0" smtClean="0">
              <a:sym typeface="Wingdings" pitchFamily="2" charset="2"/>
            </a:endParaRPr>
          </a:p>
          <a:p>
            <a:pPr lvl="1">
              <a:buFont typeface="Wingdings"/>
              <a:buNone/>
            </a:pPr>
            <a:endParaRPr lang="fr-FR" baseline="0" dirty="0" smtClean="0">
              <a:sym typeface="Wingdings" pitchFamily="2" charset="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3BA8-F16E-43BF-9A56-74460C98D5D4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4CC9730-B1A6-48F0-BBB3-F3D4EF90EDBA}" type="datetimeFigureOut">
              <a:rPr lang="fr-FR" smtClean="0"/>
              <a:pPr/>
              <a:t>21/06/2011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EBD269-1B39-47E6-8589-EABF672E82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B2 – Développement Web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Soutenance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Base de données - MySQL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Intégrité des données garantie</a:t>
            </a:r>
          </a:p>
          <a:p>
            <a:pPr lvl="1"/>
            <a:r>
              <a:rPr lang="fr-FR" dirty="0" smtClean="0"/>
              <a:t>Contraintes</a:t>
            </a:r>
            <a:endParaRPr lang="fr-FR" dirty="0" smtClean="0"/>
          </a:p>
          <a:p>
            <a:pPr lvl="1"/>
            <a:r>
              <a:rPr lang="fr-FR" dirty="0" smtClean="0"/>
              <a:t>Clauses ON DELETE, ON UPDATE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 Web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Architecture pensée et mise en place pour le travail efficace en groupe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Architecture inspirée </a:t>
            </a:r>
            <a:r>
              <a:rPr lang="fr-FR" dirty="0" smtClean="0"/>
              <a:t>MVC</a:t>
            </a:r>
          </a:p>
          <a:p>
            <a:pPr lvl="1"/>
            <a:r>
              <a:rPr lang="fr-FR" dirty="0" smtClean="0"/>
              <a:t>Fichier index.php qui </a:t>
            </a:r>
            <a:r>
              <a:rPr lang="fr-FR" dirty="0" err="1" smtClean="0"/>
              <a:t>dispatche</a:t>
            </a:r>
            <a:r>
              <a:rPr lang="fr-FR" dirty="0" smtClean="0"/>
              <a:t> les requêtes</a:t>
            </a:r>
          </a:p>
          <a:p>
            <a:pPr lvl="1"/>
            <a:r>
              <a:rPr lang="fr-FR" dirty="0" smtClean="0"/>
              <a:t>Un objet PHP (modèle) pour quasiment chaque table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Utilisation de fonctions types « </a:t>
            </a:r>
            <a:r>
              <a:rPr lang="fr-FR" dirty="0" err="1" smtClean="0"/>
              <a:t>include</a:t>
            </a:r>
            <a:r>
              <a:rPr lang="fr-FR" dirty="0" smtClean="0"/>
              <a:t> », « </a:t>
            </a:r>
            <a:r>
              <a:rPr lang="fr-FR" dirty="0" err="1" smtClean="0"/>
              <a:t>require</a:t>
            </a:r>
            <a:r>
              <a:rPr lang="fr-FR" dirty="0" smtClean="0"/>
              <a:t> » </a:t>
            </a:r>
            <a:r>
              <a:rPr lang="fr-FR" dirty="0" smtClean="0">
                <a:sym typeface="Wingdings" pitchFamily="2" charset="2"/>
              </a:rPr>
              <a:t> les éléments statiques, qui se répètent sont modifiables à un seul endroit.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Export Excel de l’inventaire</a:t>
            </a:r>
          </a:p>
          <a:p>
            <a:r>
              <a:rPr lang="fr-FR" dirty="0" smtClean="0"/>
              <a:t>Utilisation de AJAX &amp; </a:t>
            </a:r>
            <a:r>
              <a:rPr lang="fr-FR" dirty="0" err="1" smtClean="0"/>
              <a:t>framework</a:t>
            </a:r>
            <a:r>
              <a:rPr lang="fr-FR" dirty="0" smtClean="0"/>
              <a:t> </a:t>
            </a:r>
            <a:r>
              <a:rPr lang="fr-FR" dirty="0" err="1" smtClean="0"/>
              <a:t>jQuery</a:t>
            </a:r>
            <a:endParaRPr lang="fr-FR" dirty="0" smtClean="0"/>
          </a:p>
          <a:p>
            <a:r>
              <a:rPr lang="fr-FR" dirty="0" smtClean="0"/>
              <a:t>Explorateur d’articles</a:t>
            </a:r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Améliorations apportées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Environnement de travail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Nos outils, notre organisation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IDE</a:t>
            </a:r>
          </a:p>
          <a:p>
            <a:pPr lvl="1"/>
            <a:r>
              <a:rPr lang="fr-FR" dirty="0" err="1" smtClean="0"/>
              <a:t>NetBeans</a:t>
            </a:r>
            <a:r>
              <a:rPr lang="fr-FR" dirty="0" smtClean="0"/>
              <a:t> 7.0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Système de gestion de versions</a:t>
            </a:r>
          </a:p>
          <a:p>
            <a:pPr lvl="1"/>
            <a:r>
              <a:rPr lang="fr-FR" dirty="0" smtClean="0"/>
              <a:t>SVN (Subversion)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MySQL </a:t>
            </a:r>
            <a:r>
              <a:rPr lang="fr-FR" dirty="0" err="1" smtClean="0"/>
              <a:t>WorkBench</a:t>
            </a:r>
            <a:r>
              <a:rPr lang="fr-FR" dirty="0" smtClean="0"/>
              <a:t> 5.2 CE</a:t>
            </a:r>
          </a:p>
          <a:p>
            <a:pPr lvl="1"/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Environnement de travail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Equitable</a:t>
            </a:r>
          </a:p>
          <a:p>
            <a:endParaRPr lang="fr-FR" dirty="0" smtClean="0"/>
          </a:p>
          <a:p>
            <a:r>
              <a:rPr lang="fr-FR" dirty="0" smtClean="0"/>
              <a:t>Réfléchie</a:t>
            </a:r>
          </a:p>
          <a:p>
            <a:pPr lvl="1"/>
            <a:r>
              <a:rPr lang="fr-FR" dirty="0" smtClean="0"/>
              <a:t>Basée sur le diagramme de BDD</a:t>
            </a:r>
          </a:p>
          <a:p>
            <a:endParaRPr lang="fr-FR" dirty="0" smtClean="0"/>
          </a:p>
          <a:p>
            <a:r>
              <a:rPr lang="fr-FR" dirty="0" smtClean="0"/>
              <a:t>Développement en parallèle</a:t>
            </a:r>
          </a:p>
          <a:p>
            <a:pPr lvl="1">
              <a:buNone/>
            </a:pP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du travail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Démonstration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Créer une fiche de prêt de A à Z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Réponse aux attentes du client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Stabilité, Modularité</a:t>
            </a:r>
          </a:p>
          <a:p>
            <a:pPr>
              <a:buNone/>
            </a:pPr>
            <a:endParaRPr lang="fr-FR" dirty="0" smtClean="0">
              <a:sym typeface="Wingdings" pitchFamily="2" charset="2"/>
            </a:endParaRPr>
          </a:p>
          <a:p>
            <a:r>
              <a:rPr lang="fr-FR" dirty="0" smtClean="0"/>
              <a:t>Développé avec des </a:t>
            </a:r>
            <a:r>
              <a:rPr lang="fr-FR" dirty="0" smtClean="0">
                <a:sym typeface="Wingdings" pitchFamily="2" charset="2"/>
              </a:rPr>
              <a:t>Outils professionnels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14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484784"/>
            <a:ext cx="3888432" cy="4735555"/>
          </a:xfr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Avez-vous des questions ?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Présentation générale</a:t>
            </a:r>
          </a:p>
          <a:p>
            <a:r>
              <a:rPr lang="fr-FR" dirty="0" smtClean="0"/>
              <a:t>Architecture &amp; Modélisation</a:t>
            </a:r>
          </a:p>
          <a:p>
            <a:r>
              <a:rPr lang="fr-FR" dirty="0" smtClean="0"/>
              <a:t>Environnement de travail</a:t>
            </a:r>
          </a:p>
          <a:p>
            <a:r>
              <a:rPr lang="fr-FR" dirty="0" smtClean="0"/>
              <a:t>Démonstration</a:t>
            </a:r>
          </a:p>
          <a:p>
            <a:r>
              <a:rPr lang="fr-FR" dirty="0" smtClean="0"/>
              <a:t>Conclusion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générale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Les membres du groupe, le projet en lui-même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LABARRE Gautier</a:t>
            </a:r>
          </a:p>
          <a:p>
            <a:r>
              <a:rPr lang="fr-FR" dirty="0" smtClean="0"/>
              <a:t>MAITRE Cyril</a:t>
            </a:r>
          </a:p>
          <a:p>
            <a:r>
              <a:rPr lang="fr-FR" dirty="0" smtClean="0"/>
              <a:t>MIRROIR Alexis</a:t>
            </a:r>
          </a:p>
          <a:p>
            <a:r>
              <a:rPr lang="fr-FR" dirty="0" smtClean="0"/>
              <a:t>STROPPA Clément</a:t>
            </a:r>
          </a:p>
          <a:p>
            <a:r>
              <a:rPr lang="fr-FR" dirty="0" smtClean="0"/>
              <a:t>WALTER Raphaël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 l’équipe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/>
          <a:lstStyle/>
          <a:p>
            <a:r>
              <a:rPr lang="fr-FR" dirty="0" smtClean="0"/>
              <a:t>Interface Web de gestion de prêts</a:t>
            </a:r>
          </a:p>
          <a:p>
            <a:pPr lvl="1"/>
            <a:r>
              <a:rPr lang="fr-FR" dirty="0" smtClean="0"/>
              <a:t>Gestion du matériel</a:t>
            </a:r>
          </a:p>
          <a:p>
            <a:pPr lvl="1"/>
            <a:r>
              <a:rPr lang="fr-FR" dirty="0" smtClean="0"/>
              <a:t>Gestion des clients</a:t>
            </a:r>
          </a:p>
          <a:p>
            <a:pPr lvl="1"/>
            <a:r>
              <a:rPr lang="fr-FR" dirty="0" smtClean="0"/>
              <a:t>Gestion des emprunts</a:t>
            </a:r>
          </a:p>
          <a:p>
            <a:pPr lvl="1"/>
            <a:r>
              <a:rPr lang="fr-FR" dirty="0" smtClean="0"/>
              <a:t>Statistiques</a:t>
            </a:r>
          </a:p>
          <a:p>
            <a:pPr lvl="1"/>
            <a:r>
              <a:rPr lang="fr-FR" dirty="0" smtClean="0"/>
              <a:t>...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Valide W3C : xHTML &amp; CSS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du projet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5373216"/>
            <a:ext cx="90772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9910" y="5157192"/>
            <a:ext cx="60976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5517232"/>
            <a:ext cx="70096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5805264"/>
            <a:ext cx="58191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Répartition efficace du travail</a:t>
            </a:r>
          </a:p>
          <a:p>
            <a:endParaRPr lang="fr-FR" dirty="0" smtClean="0"/>
          </a:p>
          <a:p>
            <a:r>
              <a:rPr lang="fr-FR" dirty="0" smtClean="0"/>
              <a:t>Utilisation d’un dépôt SVN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Productivité accrue</a:t>
            </a:r>
          </a:p>
          <a:p>
            <a:endParaRPr lang="fr-FR" dirty="0" smtClean="0">
              <a:sym typeface="Wingdings" pitchFamily="2" charset="2"/>
            </a:endParaRPr>
          </a:p>
          <a:p>
            <a:r>
              <a:rPr lang="fr-FR" dirty="0" smtClean="0">
                <a:sym typeface="Wingdings" pitchFamily="2" charset="2"/>
              </a:rPr>
              <a:t> Respect du cahier des charges et </a:t>
            </a:r>
            <a:r>
              <a:rPr lang="fr-FR" b="1" dirty="0" smtClean="0">
                <a:sym typeface="Wingdings" pitchFamily="2" charset="2"/>
              </a:rPr>
              <a:t>des délais</a:t>
            </a:r>
          </a:p>
          <a:p>
            <a:endParaRPr lang="fr-FR" dirty="0" smtClean="0"/>
          </a:p>
          <a:p>
            <a:r>
              <a:rPr lang="fr-FR" dirty="0" smtClean="0"/>
              <a:t>Ajout de fonctionnalités supplémentaires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</a:t>
            </a:r>
            <a:r>
              <a:rPr lang="fr-FR" smtClean="0"/>
              <a:t>du temps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Architecture &amp; Modélisation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 smtClean="0">
              <a:solidFill>
                <a:schemeClr val="accent1"/>
              </a:solidFill>
            </a:endParaRPr>
          </a:p>
          <a:p>
            <a:r>
              <a:rPr lang="fr-FR" b="1" dirty="0" smtClean="0">
                <a:solidFill>
                  <a:schemeClr val="accent1"/>
                </a:solidFill>
              </a:rPr>
              <a:t>L</a:t>
            </a:r>
            <a:r>
              <a:rPr lang="fr-FR" b="1" dirty="0" smtClean="0">
                <a:solidFill>
                  <a:schemeClr val="accent2"/>
                </a:solidFill>
              </a:rPr>
              <a:t>A</a:t>
            </a:r>
            <a:r>
              <a:rPr lang="fr-FR" b="1" dirty="0" smtClean="0">
                <a:solidFill>
                  <a:schemeClr val="accent3"/>
                </a:solidFill>
              </a:rPr>
              <a:t>M</a:t>
            </a:r>
            <a:r>
              <a:rPr lang="fr-FR" b="1" dirty="0" smtClean="0">
                <a:solidFill>
                  <a:schemeClr val="accent5"/>
                </a:solidFill>
              </a:rPr>
              <a:t>P</a:t>
            </a:r>
            <a:endParaRPr lang="fr-FR" b="1" dirty="0" smtClean="0">
              <a:solidFill>
                <a:schemeClr val="accent5"/>
              </a:solidFill>
            </a:endParaRPr>
          </a:p>
          <a:p>
            <a:pPr lvl="1"/>
            <a:r>
              <a:rPr lang="fr-FR" b="1" dirty="0" smtClean="0">
                <a:solidFill>
                  <a:schemeClr val="accent1"/>
                </a:solidFill>
              </a:rPr>
              <a:t>L</a:t>
            </a:r>
            <a:r>
              <a:rPr lang="fr-FR" dirty="0" smtClean="0"/>
              <a:t>inux		</a:t>
            </a:r>
          </a:p>
          <a:p>
            <a:pPr lvl="1"/>
            <a:r>
              <a:rPr lang="fr-FR" b="1" dirty="0" smtClean="0">
                <a:solidFill>
                  <a:schemeClr val="accent2"/>
                </a:solidFill>
              </a:rPr>
              <a:t>A</a:t>
            </a:r>
            <a:r>
              <a:rPr lang="fr-FR" dirty="0" smtClean="0"/>
              <a:t>pache 2	</a:t>
            </a:r>
          </a:p>
          <a:p>
            <a:pPr lvl="1"/>
            <a:r>
              <a:rPr lang="fr-FR" b="1" dirty="0" smtClean="0">
                <a:solidFill>
                  <a:schemeClr val="accent3"/>
                </a:solidFill>
              </a:rPr>
              <a:t>M</a:t>
            </a:r>
            <a:r>
              <a:rPr lang="fr-FR" dirty="0" smtClean="0"/>
              <a:t>ySQL		</a:t>
            </a:r>
          </a:p>
          <a:p>
            <a:pPr lvl="1"/>
            <a:r>
              <a:rPr lang="fr-FR" b="1" dirty="0" smtClean="0">
                <a:solidFill>
                  <a:schemeClr val="accent4"/>
                </a:solidFill>
              </a:rPr>
              <a:t>P</a:t>
            </a:r>
            <a:r>
              <a:rPr lang="fr-FR" dirty="0" smtClean="0"/>
              <a:t>HP5		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globale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projet_mysql_model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7704856" cy="5497859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Base de données - Diagramme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467</TotalTime>
  <Words>532</Words>
  <Application>Microsoft Office PowerPoint</Application>
  <PresentationFormat>Affichage à l'écran (4:3)</PresentationFormat>
  <Paragraphs>125</Paragraphs>
  <Slides>19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Rotonde</vt:lpstr>
      <vt:lpstr>B2 – Développement Web</vt:lpstr>
      <vt:lpstr>Plan de la présentation</vt:lpstr>
      <vt:lpstr>Présentation générale</vt:lpstr>
      <vt:lpstr>Présentation de l’équipe</vt:lpstr>
      <vt:lpstr>Présentation du projet</vt:lpstr>
      <vt:lpstr>Gestion du temps</vt:lpstr>
      <vt:lpstr>Architecture &amp; Modélisation</vt:lpstr>
      <vt:lpstr>Architecture globale</vt:lpstr>
      <vt:lpstr>Base de données - Diagramme</vt:lpstr>
      <vt:lpstr>Base de données - MySQL</vt:lpstr>
      <vt:lpstr>Site Web</vt:lpstr>
      <vt:lpstr>Améliorations apportées</vt:lpstr>
      <vt:lpstr>Environnement de travail</vt:lpstr>
      <vt:lpstr>Environnement de travail</vt:lpstr>
      <vt:lpstr>Répartition du travail</vt:lpstr>
      <vt:lpstr>Démonstration</vt:lpstr>
      <vt:lpstr>Conclusion</vt:lpstr>
      <vt:lpstr>Conclusion</vt:lpstr>
      <vt:lpstr>Avez-vous des questions ?</vt:lpstr>
    </vt:vector>
  </TitlesOfParts>
  <Company>SUPINFO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STROPPA Clément</dc:creator>
  <cp:lastModifiedBy>Ikg</cp:lastModifiedBy>
  <cp:revision>118</cp:revision>
  <dcterms:created xsi:type="dcterms:W3CDTF">2011-06-19T13:11:51Z</dcterms:created>
  <dcterms:modified xsi:type="dcterms:W3CDTF">2011-06-21T21:08:38Z</dcterms:modified>
</cp:coreProperties>
</file>